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321" r:id="rId3"/>
    <p:sldId id="297" r:id="rId4"/>
    <p:sldId id="322" r:id="rId5"/>
    <p:sldId id="298" r:id="rId6"/>
    <p:sldId id="278" r:id="rId7"/>
    <p:sldId id="293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D3F7"/>
    <a:srgbClr val="098ABD"/>
    <a:srgbClr val="4472C4"/>
    <a:srgbClr val="000000"/>
    <a:srgbClr val="92D050"/>
    <a:srgbClr val="FF0000"/>
    <a:srgbClr val="FFC000"/>
    <a:srgbClr val="7F7F7F"/>
    <a:srgbClr val="FEFEFE"/>
    <a:srgbClr val="C4A8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15"/>
    <p:restoredTop sz="91236"/>
  </p:normalViewPr>
  <p:slideViewPr>
    <p:cSldViewPr snapToGrid="0" snapToObjects="1">
      <p:cViewPr>
        <p:scale>
          <a:sx n="174" d="100"/>
          <a:sy n="174" d="100"/>
        </p:scale>
        <p:origin x="1944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B5A6A-1371-5146-AEA0-9F3E6E323E0A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B6B02A-CE46-D845-B55E-67292777F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05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coolmilo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camilo jimenez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dirty="0"/>
              <a:t>https://</a:t>
            </a:r>
            <a:r>
              <a:rPr lang="en-US" dirty="0" err="1"/>
              <a:t>unsplash.com</a:t>
            </a:r>
            <a:r>
              <a:rPr lang="en-US" dirty="0"/>
              <a:t>/photos/qZenO_gQ7QA</a:t>
            </a:r>
          </a:p>
          <a:p>
            <a:endParaRPr lang="en-US" dirty="0"/>
          </a:p>
          <a:p>
            <a:r>
              <a:rPr lang="en-US" dirty="0"/>
              <a:t>https://www.mobilecon2012.com/the-evolution-of-communication-through-the-centuries/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96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unsplash.com</a:t>
            </a:r>
            <a:r>
              <a:rPr lang="en-US" dirty="0"/>
              <a:t>/photos/ulRlAm1ITMU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455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</a:t>
            </a:r>
            <a:r>
              <a:rPr lang="en-US" dirty="0" err="1"/>
              <a:t>blog.mellanox.com</a:t>
            </a:r>
            <a:r>
              <a:rPr lang="en-US" dirty="0"/>
              <a:t>/2019/05/an-out-of-band-malware-detection-with-</a:t>
            </a:r>
            <a:r>
              <a:rPr lang="en-US" dirty="0" err="1"/>
              <a:t>mellanox</a:t>
            </a:r>
            <a:r>
              <a:rPr lang="en-US" dirty="0"/>
              <a:t>-</a:t>
            </a:r>
            <a:r>
              <a:rPr lang="en-US" dirty="0" err="1"/>
              <a:t>bluefield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805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708A8-393A-AB47-92A9-00B7004FB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A5B9AC-53D3-3146-B21A-691F02CFE1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D353D-FAE9-674D-A27E-53ECF445E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2875B-69BD-7D48-BBAA-510F7C2BD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6CC41-3F65-EA4F-9796-58EC55E23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615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9015D-4C02-104A-94B9-1A63B5E30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04F1AA-53CE-F44D-8A32-3E22B02104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A4369-19F7-CC45-A5AA-F36E623D4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8459C-2721-1C49-A3B1-45FC9090E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E25F9-8CB5-6244-8B46-BC4CB8131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78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CAE0CB-D926-B64D-AAF4-5CD40FF1F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05B2CA-963F-FF44-AFC4-6896E38D74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062BE-8332-CE41-8A85-D1DF344C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31ADB-9BC6-A543-BA4D-142F30CA3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6C565-D34D-5242-A98D-FF28845D2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43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57CD-71C5-0943-8EE2-90893BBBF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47A59-19AE-C349-BD6C-BD47DB0FE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B1B52-1A6F-2A44-A21E-5D4412BBB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405CE-99B4-AC4C-BCAB-3E7B4E2C8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1DC8B-E22D-3244-B86A-98B09118C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24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B15F-3F16-5849-9FC8-D0BEDE299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179F1-0676-5749-B08D-2E6ABDE4B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6F08D-39C0-614E-9B3E-FB279D49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80A55-F966-6240-AC5A-BF31E2681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7EAC5-AC63-4142-9F91-BF09AE0A5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61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0220-7C59-6849-9677-347DDB1F5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8627A-D239-7642-BC7C-8C3650760E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D52C58-5748-B240-A047-9B15E82748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ABFF71-11FB-0746-87D2-D4379628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0FF85E-5616-0A4F-983B-53989A7C7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0D406-6C0F-D74B-B9BA-C26741FDD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32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6BA7-1771-7E46-B1A8-8E1182D6C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D81F0-2F7B-3A4D-A408-1146B01A6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C2D4AF-E1D4-9547-9A85-4ECFFBE697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D20A9D-611E-2642-8462-718D46D424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A66956-20AB-2C43-B3B1-16335642B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A255A1-0B14-4A43-B3C0-1F340AAF0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9DF205-8E14-3846-A8D2-6DDC4F76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6EB858-DFAA-4D4E-84FA-D451A80D3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38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A7346-FC24-A947-BFF4-D2EAC8C2D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E8A61F-D2BB-124E-BB39-82EE8D081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51D48B-38EC-4745-BDF0-AF2FFC9D8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96A236-1DE2-194B-B55A-B801A08DD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988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5DB208-460C-D947-9CCF-F2BED4EDF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1E0C77-508E-3F42-B7D9-5CD57B05A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460AD-F939-434B-85DB-0EA78E9DE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69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9929F-96B8-124D-A44C-DF89E4729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A6222-4D77-CB45-93A6-4792315F7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871F17-0F9A-4843-B04D-224573A78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5C26E-B675-E644-A9C1-5A07C7C67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29E32B-0AB7-8841-B40C-92CA58E95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EBB65B-70B4-8A4C-AD63-CD8642AC6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05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E1832-5234-CB44-833F-E719A65BC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C919BD-D63B-534D-9BFF-2388FFB237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66C8EE-81BB-BC46-90B7-3F87ED34B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92300C-5689-9A4C-B548-F8AE39A43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92CAF0-325E-F94B-B3AB-9304E03E5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8A19D2-7A87-894B-BA23-F5B9EF51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15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1737DD-DBDF-264B-80E1-AAB260F08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6E4E0-3D95-714F-A0DB-C817A4EA3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4D7F3-0CC8-0D45-A96C-6C47E80995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</a:defRPr>
            </a:lvl1pPr>
          </a:lstStyle>
          <a:p>
            <a:fld id="{C92E1818-21AF-3F43-93C1-E522F1923028}" type="datetimeFigureOut">
              <a:rPr lang="en-US" smtClean="0"/>
              <a:pPr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70CFA-1472-794A-A31F-55681929AA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28B4D-2885-F542-ACE9-7A447D69C6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</a:defRPr>
            </a:lvl1pPr>
          </a:lstStyle>
          <a:p>
            <a:fld id="{0DF52CF8-F890-A440-8A6B-23214E046E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927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849DB-0E69-8141-AABF-09F8C44E23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NLP: Sentiment Analysis</a:t>
            </a:r>
            <a:endParaRPr lang="en-US" dirty="0">
              <a:latin typeface="Gotham Narrow Book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ACD8BB-EFEC-DC48-8723-55D10A8115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Analyzing Product Sentiments from Tweets</a:t>
            </a:r>
          </a:p>
          <a:p>
            <a:r>
              <a:rPr lang="en-US" dirty="0"/>
              <a:t>Sung Bae	</a:t>
            </a:r>
          </a:p>
        </p:txBody>
      </p:sp>
    </p:spTree>
    <p:extLst>
      <p:ext uri="{BB962C8B-B14F-4D97-AF65-F5344CB8AC3E}">
        <p14:creationId xmlns:p14="http://schemas.microsoft.com/office/powerpoint/2010/main" val="763189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40DAB-BDB6-FD4E-B423-736969B03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person, crowd&#10;&#10;Description automatically generated">
            <a:extLst>
              <a:ext uri="{FF2B5EF4-FFF2-40B4-BE49-F238E27FC236}">
                <a16:creationId xmlns:a16="http://schemas.microsoft.com/office/drawing/2014/main" id="{8CF7E0C1-A9EA-A94F-B9A1-9010C8345C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1793" b="1968"/>
          <a:stretch/>
        </p:blipFill>
        <p:spPr>
          <a:xfrm>
            <a:off x="2935995" y="1"/>
            <a:ext cx="9256006" cy="6858000"/>
          </a:xfrm>
          <a:gradFill>
            <a:gsLst>
              <a:gs pos="9000">
                <a:schemeClr val="bg1">
                  <a:alpha val="54000"/>
                  <a:lumMod val="11000"/>
                </a:schemeClr>
              </a:gs>
              <a:gs pos="99000">
                <a:schemeClr val="tx1"/>
              </a:gs>
            </a:gsLst>
            <a:lin ang="0" scaled="1"/>
          </a:gra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A5D2EE7-BF02-1341-BE00-4D2746F645E7}"/>
              </a:ext>
            </a:extLst>
          </p:cNvPr>
          <p:cNvSpPr/>
          <p:nvPr/>
        </p:nvSpPr>
        <p:spPr>
          <a:xfrm>
            <a:off x="0" y="6264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E0E0E">
                  <a:alpha val="0"/>
                </a:srgbClr>
              </a:gs>
              <a:gs pos="43000">
                <a:schemeClr val="bg1">
                  <a:alpha val="93000"/>
                  <a:lumMod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7BD2443-8827-0549-B852-5662AFDB196D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5284939" cy="2413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rgbClr val="ABD3F7"/>
                </a:solidFill>
              </a:rPr>
              <a:t>The Evolution </a:t>
            </a:r>
          </a:p>
          <a:p>
            <a:pPr algn="ctr"/>
            <a:r>
              <a:rPr lang="en-US" sz="2000" b="1" dirty="0">
                <a:solidFill>
                  <a:srgbClr val="ABD3F7"/>
                </a:solidFill>
              </a:rPr>
              <a:t>of </a:t>
            </a:r>
          </a:p>
          <a:p>
            <a:r>
              <a:rPr lang="en-US" sz="5400" b="1" dirty="0">
                <a:solidFill>
                  <a:srgbClr val="ABD3F7"/>
                </a:solidFill>
              </a:rPr>
              <a:t>Communication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BDAEFA5-74A0-B542-8456-7D8C8CCBA87B}"/>
              </a:ext>
            </a:extLst>
          </p:cNvPr>
          <p:cNvSpPr txBox="1">
            <a:spLocks/>
          </p:cNvSpPr>
          <p:nvPr/>
        </p:nvSpPr>
        <p:spPr>
          <a:xfrm>
            <a:off x="838201" y="3093927"/>
            <a:ext cx="5612704" cy="3083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2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FB5481-4F76-4240-88C0-4287D8AD3A04}"/>
              </a:ext>
            </a:extLst>
          </p:cNvPr>
          <p:cNvSpPr txBox="1">
            <a:spLocks/>
          </p:cNvSpPr>
          <p:nvPr/>
        </p:nvSpPr>
        <p:spPr>
          <a:xfrm>
            <a:off x="990599" y="2768046"/>
            <a:ext cx="7710499" cy="1506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Contents</a:t>
            </a:r>
          </a:p>
          <a:p>
            <a:pPr marL="0" indent="0">
              <a:buNone/>
            </a:pPr>
            <a:r>
              <a:rPr lang="en-US" dirty="0"/>
              <a:t>Methodology </a:t>
            </a:r>
          </a:p>
          <a:p>
            <a:pPr marL="0" indent="0">
              <a:buNone/>
            </a:pPr>
            <a:r>
              <a:rPr lang="en-US" dirty="0"/>
              <a:t>Range</a:t>
            </a:r>
          </a:p>
          <a:p>
            <a:pPr marL="914400" lvl="2" indent="0">
              <a:buNone/>
            </a:pPr>
            <a:endParaRPr lang="en-US" sz="2800" dirty="0"/>
          </a:p>
          <a:p>
            <a:pPr lvl="1">
              <a:buFontTx/>
              <a:buChar char="-"/>
            </a:pPr>
            <a:endParaRPr lang="en-US" sz="2800" dirty="0"/>
          </a:p>
          <a:p>
            <a:pPr lvl="1">
              <a:buFontTx/>
              <a:buChar char="-"/>
            </a:pPr>
            <a:endParaRPr lang="en-US" sz="2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0A4C50-1AA1-7F44-AFED-3991301AFC49}"/>
              </a:ext>
            </a:extLst>
          </p:cNvPr>
          <p:cNvSpPr/>
          <p:nvPr/>
        </p:nvSpPr>
        <p:spPr>
          <a:xfrm>
            <a:off x="990599" y="4437181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lvl="1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otham Narrow Medium" pitchFamily="2" charset="0"/>
              </a:rPr>
              <a:t>Ancient Age</a:t>
            </a:r>
          </a:p>
          <a:p>
            <a:pPr lvl="2">
              <a:buFontTx/>
              <a:buChar char="-"/>
            </a:pPr>
            <a:r>
              <a:rPr lang="en-US" sz="1400" dirty="0">
                <a:solidFill>
                  <a:schemeClr val="bg1"/>
                </a:solidFill>
                <a:latin typeface="Gotham Narrow Medium" pitchFamily="2" charset="0"/>
              </a:rPr>
              <a:t>Cave paintings, smoke signal, visual signals</a:t>
            </a:r>
          </a:p>
          <a:p>
            <a:pPr lvl="1"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latin typeface="Gotham Narrow Medium" pitchFamily="2" charset="0"/>
              </a:rPr>
              <a:t>Analog Age</a:t>
            </a:r>
          </a:p>
          <a:p>
            <a:pPr lvl="2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otham Narrow Medium" pitchFamily="2" charset="0"/>
              </a:rPr>
              <a:t>Newspaper, radio, telegraphs</a:t>
            </a:r>
          </a:p>
          <a:p>
            <a:pPr lvl="1"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latin typeface="Gotham Narrow Medium" pitchFamily="2" charset="0"/>
              </a:rPr>
              <a:t>Digital Age</a:t>
            </a:r>
          </a:p>
          <a:p>
            <a:pPr lvl="2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Gotham Narrow Medium" pitchFamily="2" charset="0"/>
              </a:rPr>
              <a:t>Email, SNS, Texts</a:t>
            </a:r>
          </a:p>
        </p:txBody>
      </p:sp>
    </p:spTree>
    <p:extLst>
      <p:ext uri="{BB962C8B-B14F-4D97-AF65-F5344CB8AC3E}">
        <p14:creationId xmlns:p14="http://schemas.microsoft.com/office/powerpoint/2010/main" val="2225434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A1F6B-37C0-2A4C-BACC-E2AE06088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9AC2A70-5D19-0D46-B112-748712063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892749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Importance of water</a:t>
            </a:r>
          </a:p>
          <a:p>
            <a:pPr lvl="1"/>
            <a:r>
              <a:rPr lang="en-US" dirty="0"/>
              <a:t>Source of life</a:t>
            </a:r>
          </a:p>
          <a:p>
            <a:pPr lvl="1"/>
            <a:r>
              <a:rPr lang="en-US" dirty="0"/>
              <a:t>Improve life quality</a:t>
            </a:r>
          </a:p>
          <a:p>
            <a:pPr lvl="1"/>
            <a:r>
              <a:rPr lang="en-US" dirty="0"/>
              <a:t>Increase school attendance</a:t>
            </a:r>
          </a:p>
          <a:p>
            <a:pPr lvl="1"/>
            <a:r>
              <a:rPr lang="en-US" dirty="0"/>
              <a:t>Empowers families</a:t>
            </a:r>
          </a:p>
          <a:p>
            <a:r>
              <a:rPr lang="en-US" dirty="0"/>
              <a:t>24 million people without basic access to safe water</a:t>
            </a:r>
          </a:p>
          <a:p>
            <a:r>
              <a:rPr lang="en-US" dirty="0"/>
              <a:t>Numerous organizations have been working to provide safe and accessible water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AF921A1-B5DD-A04F-9D09-A91A3F3509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21"/>
          <a:stretch/>
        </p:blipFill>
        <p:spPr>
          <a:xfrm>
            <a:off x="4364181" y="-8329"/>
            <a:ext cx="7844884" cy="68831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4A4744B-E050-8948-A8BF-4D8AB0A407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E0E0E">
                  <a:alpha val="0"/>
                </a:srgbClr>
              </a:gs>
              <a:gs pos="50000">
                <a:schemeClr val="bg1">
                  <a:alpha val="93000"/>
                  <a:lumMod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89B949F-76CA-5F4B-AF44-556623FB760E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5284939" cy="2413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rgbClr val="098ABD"/>
                </a:solidFill>
              </a:rPr>
              <a:t>Twitter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A068108-F21B-1C40-A7E4-D42657B9F151}"/>
              </a:ext>
            </a:extLst>
          </p:cNvPr>
          <p:cNvSpPr txBox="1">
            <a:spLocks/>
          </p:cNvSpPr>
          <p:nvPr/>
        </p:nvSpPr>
        <p:spPr>
          <a:xfrm>
            <a:off x="990599" y="2768046"/>
            <a:ext cx="7710499" cy="1506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28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9F47EB8-69B9-BC43-95FB-C92FC15F1A17}"/>
              </a:ext>
            </a:extLst>
          </p:cNvPr>
          <p:cNvSpPr txBox="1">
            <a:spLocks/>
          </p:cNvSpPr>
          <p:nvPr/>
        </p:nvSpPr>
        <p:spPr>
          <a:xfrm>
            <a:off x="1142999" y="2523469"/>
            <a:ext cx="6691580" cy="396940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145 million daily users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22% of Americans are on Twitter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500 million tweets sent each day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65.8% of US companies use Twitter for marketing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80% of Twitter users have mentioned a brand in a tweet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77% of Twitter users feel more positive when their tweet has been replied to.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27955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5A673-949F-394E-8163-584D2A19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B377F-17A9-B84B-88D3-F338B7E56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model </a:t>
            </a:r>
            <a:r>
              <a:rPr lang="en-US"/>
              <a:t>that can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53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2BD93-729E-2C4B-8410-DD615ED15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EDA: Positive and Negative Sentiments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4E0E2C-D9F3-064A-B635-E24C71CD9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7508"/>
            <a:ext cx="12192000" cy="536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51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16676-8660-3047-8266-664FB6DFC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47628-C878-0547-8309-2B577FCF9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Our final models can</a:t>
            </a:r>
          </a:p>
          <a:p>
            <a:pPr lvl="1"/>
            <a:r>
              <a:rPr lang="en-US" dirty="0"/>
              <a:t>Predict with ~80% recall (Random Forest – 4 1</a:t>
            </a:r>
            <a:r>
              <a:rPr lang="en-US" baseline="30000" dirty="0"/>
              <a:t>st</a:t>
            </a:r>
            <a:r>
              <a:rPr lang="en-US" dirty="0"/>
              <a:t> layers)</a:t>
            </a:r>
          </a:p>
          <a:p>
            <a:r>
              <a:rPr lang="en-US" dirty="0"/>
              <a:t>Features correlated with water wells in need of maintenance</a:t>
            </a:r>
          </a:p>
          <a:p>
            <a:pPr marL="914400" lvl="2" indent="0">
              <a:buNone/>
            </a:pPr>
            <a:r>
              <a:rPr lang="en-US" dirty="0"/>
              <a:t>[1] </a:t>
            </a:r>
            <a:r>
              <a:rPr lang="en-US" dirty="0">
                <a:solidFill>
                  <a:srgbClr val="FFFF00"/>
                </a:solidFill>
              </a:rPr>
              <a:t>Installer: </a:t>
            </a:r>
            <a:r>
              <a:rPr lang="en-US" dirty="0"/>
              <a:t>Government and RWE installers</a:t>
            </a:r>
          </a:p>
          <a:p>
            <a:pPr marL="914400" lvl="2" indent="0">
              <a:buNone/>
            </a:pPr>
            <a:r>
              <a:rPr lang="en-US" dirty="0"/>
              <a:t>[2] </a:t>
            </a:r>
            <a:r>
              <a:rPr lang="en-US" dirty="0">
                <a:solidFill>
                  <a:srgbClr val="FFFF00"/>
                </a:solidFill>
              </a:rPr>
              <a:t>Water quantity</a:t>
            </a:r>
            <a:r>
              <a:rPr lang="en-US" dirty="0"/>
              <a:t>: Dry and unknown quantities</a:t>
            </a:r>
          </a:p>
          <a:p>
            <a:pPr marL="914400" lvl="2" indent="0">
              <a:buNone/>
            </a:pPr>
            <a:r>
              <a:rPr lang="en-US" dirty="0"/>
              <a:t>[3] </a:t>
            </a:r>
            <a:r>
              <a:rPr lang="en-US" dirty="0">
                <a:solidFill>
                  <a:srgbClr val="FFFF00"/>
                </a:solidFill>
              </a:rPr>
              <a:t>Funder: </a:t>
            </a:r>
            <a:r>
              <a:rPr lang="en-US" dirty="0"/>
              <a:t>Government and </a:t>
            </a:r>
            <a:r>
              <a:rPr lang="en-US" dirty="0" err="1"/>
              <a:t>Norad</a:t>
            </a:r>
            <a:r>
              <a:rPr lang="en-US" dirty="0"/>
              <a:t> funders</a:t>
            </a:r>
          </a:p>
          <a:p>
            <a:pPr marL="914400" lvl="2" indent="0">
              <a:buNone/>
            </a:pPr>
            <a:r>
              <a:rPr lang="en-US" dirty="0"/>
              <a:t>[4] </a:t>
            </a:r>
            <a:r>
              <a:rPr lang="en-US" dirty="0">
                <a:solidFill>
                  <a:srgbClr val="FFFF00"/>
                </a:solidFill>
              </a:rPr>
              <a:t>Extraction type: </a:t>
            </a:r>
            <a:r>
              <a:rPr lang="en-US" dirty="0"/>
              <a:t>other than gravity type</a:t>
            </a:r>
          </a:p>
          <a:p>
            <a:pPr marL="914400" lvl="2" indent="0">
              <a:buNone/>
            </a:pPr>
            <a:r>
              <a:rPr lang="en-US" dirty="0"/>
              <a:t>[5] </a:t>
            </a:r>
            <a:r>
              <a:rPr lang="en-US" dirty="0">
                <a:solidFill>
                  <a:srgbClr val="FFFF00"/>
                </a:solidFill>
              </a:rPr>
              <a:t>Payment: </a:t>
            </a:r>
            <a:r>
              <a:rPr lang="en-US" dirty="0"/>
              <a:t>no payment for usage</a:t>
            </a:r>
          </a:p>
          <a:p>
            <a:pPr marL="914400" lvl="2" indent="0">
              <a:buNone/>
            </a:pPr>
            <a:r>
              <a:rPr lang="en-US" dirty="0"/>
              <a:t>[6] </a:t>
            </a:r>
            <a:r>
              <a:rPr lang="en-US" dirty="0">
                <a:solidFill>
                  <a:srgbClr val="FFFF00"/>
                </a:solidFill>
              </a:rPr>
              <a:t>Management: </a:t>
            </a:r>
            <a:r>
              <a:rPr lang="en-US" dirty="0"/>
              <a:t>VWC management</a:t>
            </a:r>
          </a:p>
          <a:p>
            <a:pPr marL="914400" lvl="2" indent="0">
              <a:buNone/>
            </a:pPr>
            <a:r>
              <a:rPr lang="en-US" dirty="0"/>
              <a:t>[7] </a:t>
            </a:r>
            <a:r>
              <a:rPr lang="en-US" dirty="0">
                <a:solidFill>
                  <a:srgbClr val="FFFF00"/>
                </a:solidFill>
              </a:rPr>
              <a:t>Neighboring: </a:t>
            </a:r>
            <a:r>
              <a:rPr lang="en-US" dirty="0"/>
              <a:t>highly dense non-functioning wells area</a:t>
            </a:r>
          </a:p>
        </p:txBody>
      </p:sp>
    </p:spTree>
    <p:extLst>
      <p:ext uri="{BB962C8B-B14F-4D97-AF65-F5344CB8AC3E}">
        <p14:creationId xmlns:p14="http://schemas.microsoft.com/office/powerpoint/2010/main" val="3600055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16676-8660-3047-8266-664FB6DFC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47628-C878-0547-8309-2B577FCF9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Further hyperparameter tuning can be done for each model used</a:t>
            </a:r>
          </a:p>
          <a:p>
            <a:r>
              <a:rPr lang="en-US" dirty="0"/>
              <a:t>Different combinations of ensemble models can be tested</a:t>
            </a:r>
          </a:p>
          <a:p>
            <a:r>
              <a:rPr lang="en-US" dirty="0"/>
              <a:t>Different methods of dealing with class imbalance can be used</a:t>
            </a:r>
          </a:p>
          <a:p>
            <a:pPr lvl="1"/>
            <a:r>
              <a:rPr lang="en-US" dirty="0"/>
              <a:t>under sampling</a:t>
            </a:r>
          </a:p>
          <a:p>
            <a:pPr lvl="1"/>
            <a:r>
              <a:rPr lang="en-US" dirty="0"/>
              <a:t>different class weights</a:t>
            </a:r>
          </a:p>
          <a:p>
            <a:r>
              <a:rPr lang="en-US" dirty="0"/>
              <a:t>Cost function for</a:t>
            </a:r>
          </a:p>
          <a:p>
            <a:pPr marL="0" indent="0">
              <a:buNone/>
            </a:pPr>
            <a:r>
              <a:rPr lang="en-US" dirty="0"/>
              <a:t>    [1] wrongly identifying functioning wells as need repairing wells and</a:t>
            </a:r>
          </a:p>
          <a:p>
            <a:pPr marL="0" indent="0">
              <a:buNone/>
            </a:pPr>
            <a:r>
              <a:rPr lang="en-US" dirty="0"/>
              <a:t>    [2] not being able to identify wells in need of repairing</a:t>
            </a:r>
          </a:p>
          <a:p>
            <a:pPr marL="0" indent="0">
              <a:buNone/>
            </a:pPr>
            <a:r>
              <a:rPr lang="en-US"/>
              <a:t>   would </a:t>
            </a:r>
            <a:r>
              <a:rPr lang="en-US" dirty="0"/>
              <a:t>improve the model to minimize both economical </a:t>
            </a:r>
            <a:r>
              <a:rPr lang="en-US"/>
              <a:t>and    </a:t>
            </a:r>
            <a:br>
              <a:rPr lang="en-US"/>
            </a:br>
            <a:r>
              <a:rPr lang="en-US"/>
              <a:t>   sociological </a:t>
            </a:r>
            <a:r>
              <a:rPr lang="en-US" dirty="0"/>
              <a:t>cost.</a:t>
            </a:r>
          </a:p>
        </p:txBody>
      </p:sp>
    </p:spTree>
    <p:extLst>
      <p:ext uri="{BB962C8B-B14F-4D97-AF65-F5344CB8AC3E}">
        <p14:creationId xmlns:p14="http://schemas.microsoft.com/office/powerpoint/2010/main" val="2594014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16676-8660-3047-8266-664FB6DFC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7401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833529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16676-8660-3047-8266-664FB6DFC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47628-C878-0547-8309-2B577FCF9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98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7219</TotalTime>
  <Words>372</Words>
  <Application>Microsoft Macintosh PowerPoint</Application>
  <PresentationFormat>Widescreen</PresentationFormat>
  <Paragraphs>66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Gotham Narrow Book</vt:lpstr>
      <vt:lpstr>Gotham Narrow Medium</vt:lpstr>
      <vt:lpstr>Office Theme</vt:lpstr>
      <vt:lpstr>NLP: Sentiment Analysis</vt:lpstr>
      <vt:lpstr>PowerPoint Presentation</vt:lpstr>
      <vt:lpstr>Twitter </vt:lpstr>
      <vt:lpstr>Goal</vt:lpstr>
      <vt:lpstr>EDA: Positive and Negative Sentiments</vt:lpstr>
      <vt:lpstr>Conclusion</vt:lpstr>
      <vt:lpstr>Future Direction</vt:lpstr>
      <vt:lpstr>Thank you for listening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 Lee</dc:creator>
  <cp:lastModifiedBy>Ju Lee</cp:lastModifiedBy>
  <cp:revision>101</cp:revision>
  <dcterms:created xsi:type="dcterms:W3CDTF">2020-08-10T14:55:56Z</dcterms:created>
  <dcterms:modified xsi:type="dcterms:W3CDTF">2020-11-10T22:55:01Z</dcterms:modified>
</cp:coreProperties>
</file>

<file path=docProps/thumbnail.jpeg>
</file>